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1"/>
  </p:notesMasterIdLst>
  <p:sldIdLst>
    <p:sldId id="256" r:id="rId2"/>
    <p:sldId id="267" r:id="rId3"/>
    <p:sldId id="268" r:id="rId4"/>
    <p:sldId id="257" r:id="rId5"/>
    <p:sldId id="258" r:id="rId6"/>
    <p:sldId id="271" r:id="rId7"/>
    <p:sldId id="259" r:id="rId8"/>
    <p:sldId id="270" r:id="rId9"/>
    <p:sldId id="260" r:id="rId10"/>
    <p:sldId id="261" r:id="rId11"/>
    <p:sldId id="262" r:id="rId12"/>
    <p:sldId id="272" r:id="rId13"/>
    <p:sldId id="265" r:id="rId14"/>
    <p:sldId id="273" r:id="rId15"/>
    <p:sldId id="274" r:id="rId16"/>
    <p:sldId id="275" r:id="rId17"/>
    <p:sldId id="276" r:id="rId18"/>
    <p:sldId id="266" r:id="rId19"/>
    <p:sldId id="269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6DA303A-8E44-6647-96B4-0282F4782DF0}">
          <p14:sldIdLst>
            <p14:sldId id="256"/>
            <p14:sldId id="267"/>
            <p14:sldId id="268"/>
            <p14:sldId id="257"/>
            <p14:sldId id="258"/>
            <p14:sldId id="271"/>
            <p14:sldId id="259"/>
            <p14:sldId id="270"/>
            <p14:sldId id="260"/>
            <p14:sldId id="261"/>
            <p14:sldId id="262"/>
            <p14:sldId id="272"/>
            <p14:sldId id="265"/>
            <p14:sldId id="273"/>
            <p14:sldId id="274"/>
            <p14:sldId id="275"/>
            <p14:sldId id="276"/>
            <p14:sldId id="266"/>
            <p14:sldId id="26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0115"/>
    <p:restoredTop sz="95890"/>
  </p:normalViewPr>
  <p:slideViewPr>
    <p:cSldViewPr snapToGrid="0">
      <p:cViewPr varScale="1">
        <p:scale>
          <a:sx n="78" d="100"/>
          <a:sy n="78" d="100"/>
        </p:scale>
        <p:origin x="184" y="9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7D8C05-C283-9641-9EBC-58F9FDCEEF56}" type="datetimeFigureOut">
              <a:rPr lang="en-US" smtClean="0"/>
              <a:t>2/7/24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18F539-27B6-974D-8C45-A5ADA5B00C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7600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E7ACF4-60F4-2A42-99BA-049C3682EC03}" type="datetime1">
              <a:rPr lang="en-US" smtClean="0"/>
              <a:t>2/7/24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A55A3F0-609B-E891-9E77-24DAB004442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437812" y="0"/>
            <a:ext cx="1754188" cy="21204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C9709-7DD3-C040-8FCB-3388E7714871}" type="datetime1">
              <a:rPr lang="en-US" smtClean="0"/>
              <a:t>2/7/24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6576C-DAAC-2E4E-9C32-9A39400BC79A}" type="datetime1">
              <a:rPr lang="en-US" smtClean="0"/>
              <a:t>2/7/24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D5A71-035D-A345-BE4D-2A005FCABFE1}" type="datetime1">
              <a:rPr lang="en-US" smtClean="0"/>
              <a:t>2/7/24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4BCB9-E0FD-FA43-B4C3-286601A5F2FD}" type="datetime1">
              <a:rPr lang="en-US" smtClean="0"/>
              <a:t>2/7/24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D520F-2F65-654F-BC38-A8DEE6218A06}" type="datetime1">
              <a:rPr lang="en-US" smtClean="0"/>
              <a:t>2/7/24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43B758-AC92-D647-9FFA-563838939231}" type="datetime1">
              <a:rPr lang="en-US" smtClean="0"/>
              <a:t>2/7/24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A12C15-5098-C049-9DCF-4E8A19CA24E1}" type="datetime1">
              <a:rPr lang="en-US" smtClean="0"/>
              <a:t>2/7/24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B8786-2161-3643-9FBA-C8B6F104B8E3}" type="datetime1">
              <a:rPr lang="en-US" smtClean="0"/>
              <a:t>2/7/24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2EFE3-457A-6A49-9EBB-CFE32EEC2A44}" type="datetime1">
              <a:rPr lang="en-US" smtClean="0"/>
              <a:t>2/7/24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A1259-3C31-554D-A72E-C3168B954B5C}" type="datetime1">
              <a:rPr lang="en-US" smtClean="0"/>
              <a:t>2/7/24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DDB23-5244-2F4C-89DE-92A7F671B47C}" type="datetime1">
              <a:rPr lang="en-US" smtClean="0"/>
              <a:t>2/7/24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CAE3F-9B84-1248-97BA-1EE00A8FCDF7}" type="datetime1">
              <a:rPr lang="en-US" smtClean="0"/>
              <a:t>2/7/24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AABDA1-BBE0-EA4B-93C5-79B21CC5B6EB}" type="datetime1">
              <a:rPr lang="en-US" smtClean="0"/>
              <a:t>2/7/24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A8254-DB0B-1745-9D9A-F00EA9DEE029}" type="datetime1">
              <a:rPr lang="en-US" smtClean="0"/>
              <a:t>2/7/24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B22A4-866D-A941-BCC0-413A2B906135}" type="datetime1">
              <a:rPr lang="en-US" smtClean="0"/>
              <a:t>2/7/24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9FB0A4E4-785C-FE4B-8D31-D9FD50391D52}" type="datetime1">
              <a:rPr lang="en-US" smtClean="0"/>
              <a:t>2/7/24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8014" y="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2995" y="2332037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94364444-637B-CE41-9888-0A9167566616}" type="datetime1">
              <a:rPr lang="en-US" smtClean="0"/>
              <a:t>2/7/24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983E4CC-5815-F2C9-E987-CE18A4A370AA}"/>
              </a:ext>
            </a:extLst>
          </p:cNvPr>
          <p:cNvPicPr>
            <a:picLocks noChangeAspect="1"/>
          </p:cNvPicPr>
          <p:nvPr userDrawn="1"/>
        </p:nvPicPr>
        <p:blipFill>
          <a:blip r:embed="rId19"/>
          <a:stretch>
            <a:fillRect/>
          </a:stretch>
        </p:blipFill>
        <p:spPr>
          <a:xfrm>
            <a:off x="10437812" y="0"/>
            <a:ext cx="1754188" cy="212045"/>
          </a:xfrm>
          <a:prstGeom prst="rect">
            <a:avLst/>
          </a:prstGeom>
        </p:spPr>
      </p:pic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1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40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Video 3" descr="People Planning">
            <a:extLst>
              <a:ext uri="{FF2B5EF4-FFF2-40B4-BE49-F238E27FC236}">
                <a16:creationId xmlns:a16="http://schemas.microsoft.com/office/drawing/2014/main" id="{F4E8F474-2A12-C041-BF31-EF133F755F1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r="1" b="285"/>
          <a:stretch/>
        </p:blipFill>
        <p:spPr>
          <a:xfrm>
            <a:off x="40984" y="228600"/>
            <a:ext cx="12047384" cy="6592810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9F3FC60-991B-97D3-6768-F51182CC5A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70787" y="3819136"/>
            <a:ext cx="5587778" cy="1790701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400" b="1" dirty="0"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Reporting service</a:t>
            </a:r>
            <a:br>
              <a:rPr lang="en-US" sz="4400" b="1" dirty="0"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</a:br>
            <a:r>
              <a:rPr lang="en-US" sz="4400" b="1" dirty="0"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(RS)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298299-0FCD-93D3-D065-396026FAC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5883275"/>
            <a:ext cx="551167" cy="365125"/>
          </a:xfrm>
        </p:spPr>
        <p:txBody>
          <a:bodyPr vert="horz" lIns="91440" tIns="45720" rIns="91440" bIns="45720" rtlCol="0">
            <a:normAutofit/>
          </a:bodyPr>
          <a:lstStyle/>
          <a:p>
            <a:pPr defTabSz="914400">
              <a:spcAft>
                <a:spcPts val="600"/>
              </a:spcAft>
            </a:pPr>
            <a:fld id="{D57F1E4F-1CFF-5643-939E-217C01CDF565}" type="slidenum">
              <a:rPr lang="en-US"/>
              <a:pPr defTabSz="914400">
                <a:spcAft>
                  <a:spcPts val="600"/>
                </a:spcAft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38835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1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008756-FCA9-608D-3971-C8C486DE4F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Technology stack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4E1516-1A4C-E24C-C9F9-91ED711CE6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76AD1A-FED3-1948-C4DA-066AB19E14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2714" y="1826079"/>
            <a:ext cx="7490208" cy="4057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807362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5446D-7008-DB16-28F7-AAE27139A1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Layers in microservice - 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368A72-6DF2-08ED-CBD2-EAABBC1EF3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A7A851-DA21-F308-A3B8-B096734ADA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3895" y="1714967"/>
            <a:ext cx="8858215" cy="4533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788523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9A672405-5F81-4E97-B4FC-E7F2CC16FE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custGeom>
            <a:avLst/>
            <a:gdLst>
              <a:gd name="connsiteX0" fmla="*/ 0 w 12191999"/>
              <a:gd name="connsiteY0" fmla="*/ 0 h 6858000"/>
              <a:gd name="connsiteX1" fmla="*/ 12191999 w 12191999"/>
              <a:gd name="connsiteY1" fmla="*/ 0 h 6858000"/>
              <a:gd name="connsiteX2" fmla="*/ 12191999 w 12191999"/>
              <a:gd name="connsiteY2" fmla="*/ 6858000 h 6858000"/>
              <a:gd name="connsiteX3" fmla="*/ 0 w 1219199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1999" h="6858000">
                <a:moveTo>
                  <a:pt x="0" y="0"/>
                </a:moveTo>
                <a:lnTo>
                  <a:pt x="12191999" y="0"/>
                </a:lnTo>
                <a:lnTo>
                  <a:pt x="12191999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1A88A6-637B-B8E1-C8CF-791FFF4ADA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6542" y="990601"/>
            <a:ext cx="6054045" cy="463296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screenshots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C86C303-74D6-4DF3-9113-E0A374D71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769" y="2057400"/>
            <a:ext cx="0" cy="2743200"/>
          </a:xfrm>
          <a:prstGeom prst="line">
            <a:avLst/>
          </a:prstGeom>
          <a:ln w="19050">
            <a:solidFill>
              <a:schemeClr val="accent1"/>
            </a:solidFill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6F621F-8116-D46A-81BA-6D1B7DAD5E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5883275"/>
            <a:ext cx="5511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57F1E4F-1CFF-5643-939E-217C01CDF565}" type="slidenum">
              <a:rPr lang="en-US" b="1" i="0" kern="1200" dirty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rPr>
              <a:pPr>
                <a:spcAft>
                  <a:spcPts val="600"/>
                </a:spcAft>
              </a:pPr>
              <a:t>12</a:t>
            </a:fld>
            <a:endParaRPr lang="en-US" b="1" i="0" kern="1200" dirty="0">
              <a:solidFill>
                <a:schemeClr val="tx1">
                  <a:lumMod val="75000"/>
                </a:schemeClr>
              </a:solidFill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06957393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8A6D4-8B63-F5F0-D769-7D0D40E05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Report </a:t>
            </a:r>
            <a:r>
              <a:rPr lang="en-US" dirty="0" err="1"/>
              <a:t>ui</a:t>
            </a:r>
            <a:r>
              <a:rPr lang="en-US" dirty="0"/>
              <a:t> (web app)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CB3C4F-4CF1-BC2F-735B-FFDF900C47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139DF6-9AD5-38FB-E19D-DCF5A723C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53EC33-2952-6DCE-D3C7-77E4C74F08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513" y="1570038"/>
            <a:ext cx="10198480" cy="5099240"/>
          </a:xfrm>
          <a:prstGeom prst="rect">
            <a:avLst/>
          </a:prstGeom>
          <a:effectLst>
            <a:softEdge rad="38100"/>
          </a:effectLst>
        </p:spPr>
      </p:pic>
    </p:spTree>
    <p:extLst>
      <p:ext uri="{BB962C8B-B14F-4D97-AF65-F5344CB8AC3E}">
        <p14:creationId xmlns:p14="http://schemas.microsoft.com/office/powerpoint/2010/main" val="4179813383"/>
      </p:ext>
    </p:extLst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068FE2-9D23-EB6D-DCF8-345D9ABAE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Mobile iOS app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C2AA6A-614E-E13B-62F9-DFC5E2EEE6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05DD1032-178A-3D6C-A22F-39A750377A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443" y="1905000"/>
            <a:ext cx="9649140" cy="4451420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2162927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20EA8-0DAD-6FD4-B510-A751A7DDC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Api</a:t>
            </a:r>
            <a:r>
              <a:rPr lang="en-US" dirty="0"/>
              <a:t> management </a:t>
            </a:r>
            <a:r>
              <a:rPr lang="en-US" dirty="0" err="1"/>
              <a:t>ui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F54B96-84BC-A71C-B440-1E741EF80E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B18275E-D1E6-AB73-FD4A-698F3CAAF1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916" y="1905000"/>
            <a:ext cx="9727096" cy="4487383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7389875"/>
      </p:ext>
    </p:extLst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5ECDC-2886-9081-DF05-96E716654C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Api</a:t>
            </a:r>
            <a:r>
              <a:rPr lang="en-US" dirty="0"/>
              <a:t> management </a:t>
            </a:r>
            <a:r>
              <a:rPr lang="en-US" dirty="0" err="1"/>
              <a:t>ui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787A61-3631-FA74-6E4B-63D870D6BD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5DDCEF82-531E-33A7-1961-2854734846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995" y="1905000"/>
            <a:ext cx="9668139" cy="4460185"/>
          </a:xfrm>
          <a:prstGeom prst="rect">
            <a:avLst/>
          </a:prstGeom>
          <a:noFill/>
          <a:effectLst>
            <a:outerShdw blurRad="50800" dist="50800" algn="ctr" rotWithShape="0">
              <a:srgbClr val="000000">
                <a:alpha val="43137"/>
              </a:srgbClr>
            </a:outerShdw>
            <a:softEdge rad="51269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7445013"/>
      </p:ext>
    </p:extLst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AFA24F-D6C8-446E-7572-42F38F13C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Sms</a:t>
            </a:r>
            <a:r>
              <a:rPr lang="en-US" dirty="0"/>
              <a:t> </a:t>
            </a:r>
            <a:r>
              <a:rPr lang="en-US" dirty="0" err="1"/>
              <a:t>ui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A7BBB5-B0AE-E569-729E-A25922CAF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6A7EAAFD-801E-719C-1F31-9AC296A5EF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995" y="1905000"/>
            <a:ext cx="9754991" cy="4500252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8467741"/>
      </p:ext>
    </p:extLst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74202D-E2BC-CA48-EF2E-A511EEBAE7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1012" y="4363271"/>
            <a:ext cx="8676222" cy="106680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Q&amp;A</a:t>
            </a:r>
          </a:p>
        </p:txBody>
      </p:sp>
      <p:pic>
        <p:nvPicPr>
          <p:cNvPr id="6" name="Picture 5" descr="Question mark on green pastel background">
            <a:extLst>
              <a:ext uri="{FF2B5EF4-FFF2-40B4-BE49-F238E27FC236}">
                <a16:creationId xmlns:a16="http://schemas.microsoft.com/office/drawing/2014/main" id="{7AEEDF98-766E-4B5F-640B-09B90EB034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712" b="35549"/>
          <a:stretch/>
        </p:blipFill>
        <p:spPr>
          <a:xfrm>
            <a:off x="20" y="10"/>
            <a:ext cx="12191980" cy="427381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8F21BC-F6AE-4E19-2F79-4CEDC9544D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6217920"/>
            <a:ext cx="5511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D57F1E4F-1CFF-5643-939E-217C01CDF565}" type="slidenum">
              <a:rPr lang="en-US" smtClean="0"/>
              <a:pPr defTabSz="914400">
                <a:spcAft>
                  <a:spcPts val="600"/>
                </a:spcAft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412646"/>
      </p:ext>
    </p:extLst>
  </p:cSld>
  <p:clrMapOvr>
    <a:masterClrMapping/>
  </p:clrMapOvr>
  <p:transition spd="slow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1C55B9B6-3284-4A87-B88E-29DF8ECF86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40B4EB-B226-0284-02F2-1F9A2A4F6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5098" y="609600"/>
            <a:ext cx="4798142" cy="364285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Thank you!</a:t>
            </a:r>
          </a:p>
        </p:txBody>
      </p:sp>
      <p:sp>
        <p:nvSpPr>
          <p:cNvPr id="15" name="Rounded Rectangle 7">
            <a:extLst>
              <a:ext uri="{FF2B5EF4-FFF2-40B4-BE49-F238E27FC236}">
                <a16:creationId xmlns:a16="http://schemas.microsoft.com/office/drawing/2014/main" id="{9B5F5ECB-A05F-4FAD-9AAC-BC767A8112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8290" y="620720"/>
            <a:ext cx="5457375" cy="5597200"/>
          </a:xfrm>
          <a:prstGeom prst="roundRect">
            <a:avLst>
              <a:gd name="adj" fmla="val 3812"/>
            </a:avLst>
          </a:prstGeom>
          <a:solidFill>
            <a:schemeClr val="bg1"/>
          </a:solidFill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8" name="Graphic 7" descr="Handshake">
            <a:extLst>
              <a:ext uri="{FF2B5EF4-FFF2-40B4-BE49-F238E27FC236}">
                <a16:creationId xmlns:a16="http://schemas.microsoft.com/office/drawing/2014/main" id="{3F5D40D5-BE71-4155-DE0A-E1CBE6F503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2167" y="1174509"/>
            <a:ext cx="4489621" cy="448962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5C6FAD-DC1E-556C-1A3F-791BDAC97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6217920"/>
            <a:ext cx="5511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D57F1E4F-1CFF-5643-939E-217C01CDF565}" type="slidenum">
              <a:rPr lang="en-US">
                <a:solidFill>
                  <a:srgbClr val="BFBFBF"/>
                </a:solidFill>
              </a:rPr>
              <a:pPr defTabSz="914400">
                <a:spcAft>
                  <a:spcPts val="600"/>
                </a:spcAft>
              </a:pPr>
              <a:t>19</a:t>
            </a:fld>
            <a:endParaRPr lang="en-US">
              <a:solidFill>
                <a:srgbClr val="BFBFB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0195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CA39A4-5641-1E81-9944-6AC8737F63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91" y="1594130"/>
            <a:ext cx="3643674" cy="1333163"/>
          </a:xfrm>
        </p:spPr>
        <p:txBody>
          <a:bodyPr>
            <a:normAutofit/>
          </a:bodyPr>
          <a:lstStyle/>
          <a:p>
            <a:r>
              <a:rPr lang="en-US" sz="2800" dirty="0"/>
              <a:t>Team: </a:t>
            </a:r>
            <a:r>
              <a:rPr lang="en-US" sz="2800" b="1" dirty="0"/>
              <a:t>PRIUS</a:t>
            </a:r>
            <a:endParaRPr lang="en-US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CB05CA-CF91-6C18-2A4C-67D91BBFD7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192" y="2666999"/>
            <a:ext cx="3643674" cy="3216276"/>
          </a:xfrm>
        </p:spPr>
        <p:txBody>
          <a:bodyPr anchor="t">
            <a:norm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2000" b="1" dirty="0" err="1"/>
              <a:t>D</a:t>
            </a:r>
            <a:r>
              <a:rPr lang="en-US" sz="2000" dirty="0" err="1"/>
              <a:t>inh</a:t>
            </a:r>
            <a:r>
              <a:rPr lang="en-US" sz="2000" dirty="0"/>
              <a:t> Thang Nguyen</a:t>
            </a:r>
          </a:p>
          <a:p>
            <a:pPr marL="457200" indent="-457200">
              <a:buFont typeface="Arial"/>
              <a:buChar char="•"/>
            </a:pPr>
            <a:r>
              <a:rPr lang="en-US" sz="2000" b="1" dirty="0"/>
              <a:t>H</a:t>
            </a:r>
            <a:r>
              <a:rPr lang="en-US" sz="2000" dirty="0"/>
              <a:t>a Vu </a:t>
            </a:r>
            <a:r>
              <a:rPr lang="en-US" sz="2000" dirty="0" err="1"/>
              <a:t>Duy</a:t>
            </a:r>
            <a:r>
              <a:rPr lang="en-US" sz="2000" dirty="0"/>
              <a:t> Nguyen</a:t>
            </a:r>
          </a:p>
          <a:p>
            <a:pPr marL="457200" indent="-457200">
              <a:buFont typeface="Arial"/>
              <a:buChar char="•"/>
            </a:pPr>
            <a:r>
              <a:rPr lang="en-US" sz="2000" b="1" dirty="0" err="1"/>
              <a:t>H</a:t>
            </a:r>
            <a:r>
              <a:rPr lang="en-US" sz="2000" dirty="0" err="1"/>
              <a:t>uy</a:t>
            </a:r>
            <a:r>
              <a:rPr lang="en-US" sz="2000" dirty="0"/>
              <a:t> </a:t>
            </a:r>
            <a:r>
              <a:rPr lang="en-US" sz="2000" dirty="0" err="1"/>
              <a:t>Toan</a:t>
            </a:r>
            <a:r>
              <a:rPr lang="en-US" sz="2000" dirty="0"/>
              <a:t> Nguyen</a:t>
            </a:r>
          </a:p>
          <a:p>
            <a:pPr marL="457200" indent="-457200">
              <a:buFont typeface="Arial"/>
              <a:buChar char="•"/>
            </a:pPr>
            <a:r>
              <a:rPr lang="en-US" sz="2000" b="1" dirty="0"/>
              <a:t>V</a:t>
            </a:r>
            <a:r>
              <a:rPr lang="en-US" sz="2000" dirty="0"/>
              <a:t>an Ty Pham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8E7460-0393-DFF3-1977-F19FE741F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5883275"/>
            <a:ext cx="551167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57F1E4F-1CFF-5643-939E-217C01CDF565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635214-A793-36EF-DB55-3DAC764132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 l="1419" r="1419"/>
          <a:stretch/>
        </p:blipFill>
        <p:spPr bwMode="auto">
          <a:xfrm>
            <a:off x="4638867" y="587448"/>
            <a:ext cx="6798365" cy="5247747"/>
          </a:xfrm>
          <a:prstGeom prst="roundRect">
            <a:avLst>
              <a:gd name="adj" fmla="val 3517"/>
            </a:avLst>
          </a:prstGeom>
          <a:noFill/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285B1EA1-92E2-BC5A-AF60-F053AF00EB53}"/>
              </a:ext>
            </a:extLst>
          </p:cNvPr>
          <p:cNvSpPr txBox="1">
            <a:spLocks/>
          </p:cNvSpPr>
          <p:nvPr/>
        </p:nvSpPr>
        <p:spPr>
          <a:xfrm>
            <a:off x="0" y="-113158"/>
            <a:ext cx="3643674" cy="7815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800" dirty="0"/>
              <a:t>Reporting service</a:t>
            </a:r>
          </a:p>
        </p:txBody>
      </p:sp>
    </p:spTree>
    <p:extLst>
      <p:ext uri="{BB962C8B-B14F-4D97-AF65-F5344CB8AC3E}">
        <p14:creationId xmlns:p14="http://schemas.microsoft.com/office/powerpoint/2010/main" val="370910637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79187-7040-A675-0705-A43BDE106C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3643" y="609600"/>
            <a:ext cx="6743767" cy="1905000"/>
          </a:xfrm>
        </p:spPr>
        <p:txBody>
          <a:bodyPr>
            <a:normAutofit/>
          </a:bodyPr>
          <a:lstStyle/>
          <a:p>
            <a:r>
              <a:rPr lang="en-US" dirty="0"/>
              <a:t>Agenda</a:t>
            </a:r>
          </a:p>
        </p:txBody>
      </p:sp>
      <p:pic>
        <p:nvPicPr>
          <p:cNvPr id="6" name="Picture 5" descr="Person writing on a notepad">
            <a:extLst>
              <a:ext uri="{FF2B5EF4-FFF2-40B4-BE49-F238E27FC236}">
                <a16:creationId xmlns:a16="http://schemas.microsoft.com/office/drawing/2014/main" id="{98FB63D1-4ED1-1BDE-6751-417907AAEA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588" r="26203"/>
          <a:stretch/>
        </p:blipFill>
        <p:spPr>
          <a:xfrm>
            <a:off x="257590" y="10"/>
            <a:ext cx="3479523" cy="6857990"/>
          </a:xfrm>
          <a:prstGeom prst="rect">
            <a:avLst/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993CD0-13D2-C025-26BA-11912F55AD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03643" y="2666999"/>
            <a:ext cx="7046844" cy="341574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Overview about RS</a:t>
            </a:r>
          </a:p>
          <a:p>
            <a:r>
              <a:rPr lang="en-US" dirty="0"/>
              <a:t>Team roles</a:t>
            </a:r>
          </a:p>
          <a:p>
            <a:r>
              <a:rPr lang="en-US" dirty="0"/>
              <a:t>Architecture</a:t>
            </a:r>
          </a:p>
          <a:p>
            <a:r>
              <a:rPr lang="en-US" dirty="0"/>
              <a:t>Deployment diagram &amp; CI/CD</a:t>
            </a:r>
          </a:p>
          <a:p>
            <a:r>
              <a:rPr lang="en-US" dirty="0"/>
              <a:t>Technology stack</a:t>
            </a:r>
          </a:p>
          <a:p>
            <a:r>
              <a:rPr lang="en-US" dirty="0"/>
              <a:t>Screenshots &amp; demo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4BE216-E8E4-263C-E635-6CDA7EC238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6217920"/>
            <a:ext cx="551167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57F1E4F-1CFF-5643-939E-217C01CDF565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290280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4B1F371-B74E-9251-074D-698B5E47D70D}"/>
              </a:ext>
            </a:extLst>
          </p:cNvPr>
          <p:cNvSpPr/>
          <p:nvPr/>
        </p:nvSpPr>
        <p:spPr>
          <a:xfrm>
            <a:off x="8415130" y="4598504"/>
            <a:ext cx="2769705" cy="980661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5C43D42-ADAC-8D23-F6AC-6C6C45D69D8D}"/>
              </a:ext>
            </a:extLst>
          </p:cNvPr>
          <p:cNvSpPr/>
          <p:nvPr/>
        </p:nvSpPr>
        <p:spPr>
          <a:xfrm>
            <a:off x="5433391" y="3180522"/>
            <a:ext cx="4823792" cy="1152939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White puzzle with one red piece">
            <a:extLst>
              <a:ext uri="{FF2B5EF4-FFF2-40B4-BE49-F238E27FC236}">
                <a16:creationId xmlns:a16="http://schemas.microsoft.com/office/drawing/2014/main" id="{A2A5EADC-452B-E242-C354-D4374757D57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5000"/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D89ACDB-7E4C-D5F0-0863-A5D37F7F80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014" y="0"/>
            <a:ext cx="9905998" cy="1905000"/>
          </a:xfrm>
        </p:spPr>
        <p:txBody>
          <a:bodyPr>
            <a:normAutofit/>
          </a:bodyPr>
          <a:lstStyle/>
          <a:p>
            <a:r>
              <a:rPr lang="en-US" dirty="0"/>
              <a:t>Reporting service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C18A75-4254-196D-A295-F532B98261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1" y="1905000"/>
            <a:ext cx="9905998" cy="3994769"/>
          </a:xfrm>
        </p:spPr>
        <p:txBody>
          <a:bodyPr>
            <a:normAutofit/>
          </a:bodyPr>
          <a:lstStyle/>
          <a:p>
            <a:r>
              <a:rPr lang="en-US" dirty="0">
                <a:effectLst/>
                <a:latin typeface="Helvetica" pitchFamily="2" charset="0"/>
              </a:rPr>
              <a:t>Subscribes to the topic “SS_...” – scoring service</a:t>
            </a:r>
          </a:p>
          <a:p>
            <a:r>
              <a:rPr lang="en-US" dirty="0">
                <a:effectLst/>
                <a:latin typeface="Helvetica" pitchFamily="2" charset="0"/>
              </a:rPr>
              <a:t>Serves the Client : Provides all values published by SS in the shape of a table - chart</a:t>
            </a:r>
          </a:p>
          <a:p>
            <a:r>
              <a:rPr lang="en-US" dirty="0">
                <a:effectLst/>
                <a:latin typeface="Helvetica" pitchFamily="2" charset="0"/>
              </a:rPr>
              <a:t>Informs the user of all current </a:t>
            </a:r>
            <a:r>
              <a:rPr lang="en-US" b="1" dirty="0">
                <a:effectLst/>
                <a:latin typeface="Helvetica" pitchFamily="2" charset="0"/>
              </a:rPr>
              <a:t>Sensitivity Index </a:t>
            </a:r>
            <a:r>
              <a:rPr lang="en-US" dirty="0">
                <a:effectLst/>
                <a:latin typeface="Helvetica" pitchFamily="2" charset="0"/>
              </a:rPr>
              <a:t>values</a:t>
            </a:r>
          </a:p>
          <a:p>
            <a:r>
              <a:rPr lang="en-US" dirty="0">
                <a:effectLst/>
                <a:latin typeface="Helvetica" pitchFamily="2" charset="0"/>
              </a:rPr>
              <a:t>Allows export of the listed information in CSV formatted file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162563-B0CE-DD7F-8E11-7E10937C4C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5883275"/>
            <a:ext cx="551167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57F1E4F-1CFF-5643-939E-217C01CDF565}" type="slidenum">
              <a:rPr lang="en-US">
                <a:solidFill>
                  <a:prstClr val="white">
                    <a:lumMod val="75000"/>
                  </a:prstClr>
                </a:solidFill>
              </a:rPr>
              <a:pPr>
                <a:spcAft>
                  <a:spcPts val="600"/>
                </a:spcAft>
              </a:pPr>
              <a:t>4</a:t>
            </a:fld>
            <a:endParaRPr lang="en-US">
              <a:solidFill>
                <a:prstClr val="white">
                  <a:lumMod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1902773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21B4A08-B7E0-447D-9672-EC2438612B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821" y="1670410"/>
            <a:ext cx="8125930" cy="44528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6332B9B-EB3C-A6F5-AC09-BDE1FC96DA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014" y="0"/>
            <a:ext cx="9905998" cy="1905000"/>
          </a:xfrm>
        </p:spPr>
        <p:txBody>
          <a:bodyPr/>
          <a:lstStyle/>
          <a:p>
            <a:r>
              <a:rPr lang="en-US" dirty="0"/>
              <a:t>What we do in whole picture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A9A943-E77A-8F1F-EDC9-16EB63A446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6265DF2-9F6E-356C-47EA-D6E1B91D0983}"/>
              </a:ext>
            </a:extLst>
          </p:cNvPr>
          <p:cNvSpPr/>
          <p:nvPr/>
        </p:nvSpPr>
        <p:spPr>
          <a:xfrm>
            <a:off x="2990087" y="5285232"/>
            <a:ext cx="639909" cy="505968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D2103B8-7B32-5F7A-7F0D-FE36DD8EA758}"/>
              </a:ext>
            </a:extLst>
          </p:cNvPr>
          <p:cNvSpPr/>
          <p:nvPr/>
        </p:nvSpPr>
        <p:spPr>
          <a:xfrm>
            <a:off x="1230677" y="3259783"/>
            <a:ext cx="695917" cy="725635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iOS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BF934FC-EB3D-AF78-6C63-D097BAC856B7}"/>
              </a:ext>
            </a:extLst>
          </p:cNvPr>
          <p:cNvSpPr/>
          <p:nvPr/>
        </p:nvSpPr>
        <p:spPr>
          <a:xfrm>
            <a:off x="1375644" y="5163820"/>
            <a:ext cx="695917" cy="509799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Web app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236AD40-B7FA-F92D-2134-B843E1CAA854}"/>
              </a:ext>
            </a:extLst>
          </p:cNvPr>
          <p:cNvSpPr/>
          <p:nvPr/>
        </p:nvSpPr>
        <p:spPr>
          <a:xfrm>
            <a:off x="7218095" y="3851809"/>
            <a:ext cx="687823" cy="250853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SS_..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25D9C2B-E494-801A-2E38-A94DA3EA4092}"/>
              </a:ext>
            </a:extLst>
          </p:cNvPr>
          <p:cNvCxnSpPr>
            <a:stCxn id="7" idx="3"/>
          </p:cNvCxnSpPr>
          <p:nvPr/>
        </p:nvCxnSpPr>
        <p:spPr>
          <a:xfrm flipV="1">
            <a:off x="1926594" y="3178098"/>
            <a:ext cx="1593846" cy="44450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F644E2F-3088-B696-9C0E-A949A8FDD7BF}"/>
              </a:ext>
            </a:extLst>
          </p:cNvPr>
          <p:cNvCxnSpPr>
            <a:stCxn id="7" idx="3"/>
          </p:cNvCxnSpPr>
          <p:nvPr/>
        </p:nvCxnSpPr>
        <p:spPr>
          <a:xfrm>
            <a:off x="1926594" y="3622601"/>
            <a:ext cx="1328670" cy="115012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C70DEC7-F7FB-E903-1E8E-08D5EEB322AC}"/>
              </a:ext>
            </a:extLst>
          </p:cNvPr>
          <p:cNvCxnSpPr/>
          <p:nvPr/>
        </p:nvCxnSpPr>
        <p:spPr>
          <a:xfrm>
            <a:off x="1926594" y="3851809"/>
            <a:ext cx="1184596" cy="156691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A11CA47-799E-2843-C208-7CB6C4E46EF0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2071561" y="5538216"/>
            <a:ext cx="91852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9946102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545FD-4D3A-5708-DEFA-F451996723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 roles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203A36-E866-9F13-1839-E5BC9B5C7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3AF0ACB-FF39-F1E1-FE3E-294335C8A4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0687" y="1509250"/>
            <a:ext cx="7249885" cy="4940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968819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4DB93-BFC3-B590-20E9-2F1FC3D58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Microservice architecture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8ED302-7666-3217-E9CF-BCF4BB916D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76169B-E7C0-8579-339F-A0B6845FB2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947" y="1471746"/>
            <a:ext cx="9942380" cy="4955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386210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37D56-02E8-8319-DDF8-CE5EB808A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Deployment diagram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B16549-34EB-96CE-C19D-38EC18FFC2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10737E-28DA-77C6-E759-B89C298852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060" y="1532475"/>
            <a:ext cx="9905997" cy="5070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460870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D874D-6EEC-5460-E153-F15E49DAC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 ci/cd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72BAE0-95D1-9649-7CCE-80F8643CD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743CC0-B124-D319-83D7-1127D01AF8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1859" y="1761934"/>
            <a:ext cx="7482627" cy="4352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8769279"/>
      </p:ext>
    </p:extLst>
  </p:cSld>
  <p:clrMapOvr>
    <a:masterClrMapping/>
  </p:clrMapOvr>
  <p:transition spd="slow">
    <p:wipe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{EE421B89-5E91-4B40-BF0B-A1CB02198655}tf10001063</Template>
  <TotalTime>596</TotalTime>
  <Words>163</Words>
  <Application>Microsoft Macintosh PowerPoint</Application>
  <PresentationFormat>Widescreen</PresentationFormat>
  <Paragraphs>57</Paragraphs>
  <Slides>19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Century Gothic</vt:lpstr>
      <vt:lpstr>Helvetica</vt:lpstr>
      <vt:lpstr>Mesh</vt:lpstr>
      <vt:lpstr>Reporting service (RS)</vt:lpstr>
      <vt:lpstr>Team: PRIUS</vt:lpstr>
      <vt:lpstr>Agenda</vt:lpstr>
      <vt:lpstr>Reporting service</vt:lpstr>
      <vt:lpstr>What we do in whole picture</vt:lpstr>
      <vt:lpstr>Team roles</vt:lpstr>
      <vt:lpstr>Microservice architecture</vt:lpstr>
      <vt:lpstr>Deployment diagram</vt:lpstr>
      <vt:lpstr>auto ci/cd</vt:lpstr>
      <vt:lpstr>Technology stack</vt:lpstr>
      <vt:lpstr>Layers in microservice - RS</vt:lpstr>
      <vt:lpstr>screenshots</vt:lpstr>
      <vt:lpstr>Report ui (web app)</vt:lpstr>
      <vt:lpstr>Mobile iOS app</vt:lpstr>
      <vt:lpstr>Api management ui</vt:lpstr>
      <vt:lpstr>Api management ui</vt:lpstr>
      <vt:lpstr>Sms ui</vt:lpstr>
      <vt:lpstr>Q&amp;A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Reporting service (RS)</dc:title>
  <dc:creator>Van ty Pham</dc:creator>
  <cp:lastModifiedBy>Van ty Pham</cp:lastModifiedBy>
  <cp:revision>34</cp:revision>
  <dcterms:created xsi:type="dcterms:W3CDTF">2024-02-05T03:05:06Z</dcterms:created>
  <dcterms:modified xsi:type="dcterms:W3CDTF">2024-02-08T01:16:09Z</dcterms:modified>
</cp:coreProperties>
</file>